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Gloria Hallelujah" panose="020B0604020202020204" charset="0"/>
      <p:regular r:id="rId9"/>
    </p:embeddedFont>
    <p:embeddedFont>
      <p:font typeface="Lato" panose="020B0604020202020204" charset="0"/>
      <p:regular r:id="rId10"/>
      <p:bold r:id="rId11"/>
      <p:italic r:id="rId12"/>
      <p:boldItalic r:id="rId13"/>
    </p:embeddedFont>
    <p:embeddedFont>
      <p:font typeface="Oswald" panose="020B0604020202020204" charset="0"/>
      <p:regular r:id="rId14"/>
      <p:bold r:id="rId15"/>
    </p:embeddedFont>
    <p:embeddedFont>
      <p:font typeface="Lobster" panose="020B0604020202020204" charset="0"/>
      <p:regular r:id="rId16"/>
    </p:embeddedFont>
    <p:embeddedFont>
      <p:font typeface="Montserrat" panose="020B0604020202020204" charset="0"/>
      <p:regular r:id="rId17"/>
      <p:bold r:id="rId18"/>
      <p:italic r:id="rId19"/>
      <p:boldItalic r:id="rId20"/>
    </p:embeddedFont>
    <p:embeddedFont>
      <p:font typeface="Karla"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2" d="100"/>
          <a:sy n="102" d="100"/>
        </p:scale>
        <p:origin x="-444" y="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3.fntdata"/><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24" Type="http://schemas.openxmlformats.org/officeDocument/2006/relationships/font" Target="fonts/font16.fntdata"/><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font" Target="fonts/font15.fntdata"/><Relationship Id="rId28" Type="http://schemas.openxmlformats.org/officeDocument/2006/relationships/tableStyles" Target="tableStyles.xml"/><Relationship Id="rId10" Type="http://schemas.openxmlformats.org/officeDocument/2006/relationships/font" Target="fonts/font2.fntdata"/><Relationship Id="rId19"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font" Target="fonts/font14.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4826451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read</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64be261b46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64be261b46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Daryn reads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64be261b46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64be261b46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Dary reads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64be261b46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64be261b46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 read</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64be261b46_0_2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64be261b46_0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 read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64f9856cb7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64f9856cb7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3"/>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Google Shape;4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gradFill>
          <a:gsLst>
            <a:gs pos="0">
              <a:srgbClr val="DB0000"/>
            </a:gs>
            <a:gs pos="100000">
              <a:srgbClr val="540303"/>
            </a:gs>
          </a:gsLst>
          <a:lin ang="5400012"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14:dur="1700">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3158450" y="1053450"/>
            <a:ext cx="5112600" cy="3036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00"/>
                </a:solidFill>
                <a:latin typeface="Lobster"/>
                <a:ea typeface="Lobster"/>
                <a:cs typeface="Lobster"/>
                <a:sym typeface="Lobster"/>
              </a:rPr>
              <a:t>Johnny Cade </a:t>
            </a:r>
            <a:endParaRPr>
              <a:solidFill>
                <a:srgbClr val="FFFF00"/>
              </a:solidFill>
              <a:latin typeface="Lobster"/>
              <a:ea typeface="Lobster"/>
              <a:cs typeface="Lobster"/>
              <a:sym typeface="Lobster"/>
            </a:endParaRPr>
          </a:p>
          <a:p>
            <a:pPr marL="0" lvl="0" indent="0" algn="l" rtl="0">
              <a:spcBef>
                <a:spcPts val="0"/>
              </a:spcBef>
              <a:spcAft>
                <a:spcPts val="0"/>
              </a:spcAft>
              <a:buNone/>
            </a:pPr>
            <a:r>
              <a:rPr lang="en">
                <a:solidFill>
                  <a:srgbClr val="FFFF00"/>
                </a:solidFill>
                <a:latin typeface="Lobster"/>
                <a:ea typeface="Lobster"/>
                <a:cs typeface="Lobster"/>
                <a:sym typeface="Lobster"/>
              </a:rPr>
              <a:t>Outsiders</a:t>
            </a:r>
            <a:endParaRPr>
              <a:solidFill>
                <a:srgbClr val="FFFF00"/>
              </a:solidFill>
              <a:latin typeface="Lobster"/>
              <a:ea typeface="Lobster"/>
              <a:cs typeface="Lobster"/>
              <a:sym typeface="Lobster"/>
            </a:endParaRPr>
          </a:p>
          <a:p>
            <a:pPr marL="0" lvl="0" indent="0" algn="l" rtl="0">
              <a:spcBef>
                <a:spcPts val="0"/>
              </a:spcBef>
              <a:spcAft>
                <a:spcPts val="0"/>
              </a:spcAft>
              <a:buNone/>
            </a:pPr>
            <a:endParaRPr>
              <a:latin typeface="Lobster"/>
              <a:ea typeface="Lobster"/>
              <a:cs typeface="Lobster"/>
              <a:sym typeface="Lobster"/>
            </a:endParaRPr>
          </a:p>
          <a:p>
            <a:pPr marL="0" lvl="0" indent="0" algn="l" rtl="0">
              <a:spcBef>
                <a:spcPts val="0"/>
              </a:spcBef>
              <a:spcAft>
                <a:spcPts val="0"/>
              </a:spcAft>
              <a:buNone/>
            </a:pPr>
            <a:r>
              <a:rPr lang="en" sz="1800" u="sng">
                <a:solidFill>
                  <a:srgbClr val="FF0000"/>
                </a:solidFill>
                <a:highlight>
                  <a:srgbClr val="999999"/>
                </a:highlight>
                <a:latin typeface="Lobster"/>
                <a:ea typeface="Lobster"/>
                <a:cs typeface="Lobster"/>
                <a:sym typeface="Lobster"/>
              </a:rPr>
              <a:t>By,</a:t>
            </a:r>
            <a:endParaRPr sz="1800" u="sng">
              <a:solidFill>
                <a:srgbClr val="FF0000"/>
              </a:solidFill>
              <a:highlight>
                <a:srgbClr val="999999"/>
              </a:highlight>
              <a:latin typeface="Lobster"/>
              <a:ea typeface="Lobster"/>
              <a:cs typeface="Lobster"/>
              <a:sym typeface="Lobster"/>
            </a:endParaRPr>
          </a:p>
          <a:p>
            <a:pPr marL="0" lvl="0" indent="0" algn="l" rtl="0">
              <a:spcBef>
                <a:spcPts val="0"/>
              </a:spcBef>
              <a:spcAft>
                <a:spcPts val="0"/>
              </a:spcAft>
              <a:buNone/>
            </a:pPr>
            <a:r>
              <a:rPr lang="en" sz="1800">
                <a:solidFill>
                  <a:srgbClr val="FF0000"/>
                </a:solidFill>
                <a:highlight>
                  <a:srgbClr val="999999"/>
                </a:highlight>
                <a:latin typeface="Lobster"/>
                <a:ea typeface="Lobster"/>
                <a:cs typeface="Lobster"/>
                <a:sym typeface="Lobster"/>
              </a:rPr>
              <a:t>      Taylor  m </a:t>
            </a:r>
            <a:endParaRPr sz="1800">
              <a:solidFill>
                <a:srgbClr val="FF0000"/>
              </a:solidFill>
              <a:highlight>
                <a:srgbClr val="999999"/>
              </a:highlight>
              <a:latin typeface="Lobster"/>
              <a:ea typeface="Lobster"/>
              <a:cs typeface="Lobster"/>
              <a:sym typeface="Lobster"/>
            </a:endParaRPr>
          </a:p>
          <a:p>
            <a:pPr marL="0" lvl="0" indent="0" algn="l" rtl="0">
              <a:spcBef>
                <a:spcPts val="0"/>
              </a:spcBef>
              <a:spcAft>
                <a:spcPts val="0"/>
              </a:spcAft>
              <a:buNone/>
            </a:pPr>
            <a:r>
              <a:rPr lang="en" sz="1400">
                <a:solidFill>
                  <a:srgbClr val="FF0000"/>
                </a:solidFill>
                <a:highlight>
                  <a:srgbClr val="999999"/>
                </a:highlight>
                <a:latin typeface="Lobster"/>
                <a:ea typeface="Lobster"/>
                <a:cs typeface="Lobster"/>
                <a:sym typeface="Lobster"/>
              </a:rPr>
              <a:t>                      </a:t>
            </a:r>
            <a:r>
              <a:rPr lang="en" sz="1600">
                <a:solidFill>
                  <a:srgbClr val="FF0000"/>
                </a:solidFill>
                <a:highlight>
                  <a:srgbClr val="999999"/>
                </a:highlight>
                <a:latin typeface="Lobster"/>
                <a:ea typeface="Lobster"/>
                <a:cs typeface="Lobster"/>
                <a:sym typeface="Lobster"/>
              </a:rPr>
              <a:t>Camden in Spirt    m</a:t>
            </a:r>
            <a:endParaRPr sz="1600">
              <a:solidFill>
                <a:srgbClr val="FF0000"/>
              </a:solidFill>
              <a:highlight>
                <a:srgbClr val="999999"/>
              </a:highlight>
              <a:latin typeface="Lobster"/>
              <a:ea typeface="Lobster"/>
              <a:cs typeface="Lobster"/>
              <a:sym typeface="Lobster"/>
            </a:endParaRPr>
          </a:p>
          <a:p>
            <a:pPr marL="0" lvl="0" indent="0" algn="l" rtl="0">
              <a:spcBef>
                <a:spcPts val="0"/>
              </a:spcBef>
              <a:spcAft>
                <a:spcPts val="0"/>
              </a:spcAft>
              <a:buNone/>
            </a:pPr>
            <a:r>
              <a:rPr lang="en" sz="1600">
                <a:solidFill>
                  <a:srgbClr val="FF0000"/>
                </a:solidFill>
                <a:highlight>
                  <a:srgbClr val="999999"/>
                </a:highlight>
                <a:latin typeface="Lobster"/>
                <a:ea typeface="Lobster"/>
                <a:cs typeface="Lobster"/>
                <a:sym typeface="Lobster"/>
              </a:rPr>
              <a:t>                         </a:t>
            </a:r>
            <a:r>
              <a:rPr lang="en" sz="1400">
                <a:solidFill>
                  <a:srgbClr val="FF0000"/>
                </a:solidFill>
                <a:highlight>
                  <a:srgbClr val="999999"/>
                </a:highlight>
                <a:latin typeface="Lobster"/>
                <a:ea typeface="Lobster"/>
                <a:cs typeface="Lobster"/>
                <a:sym typeface="Lobster"/>
              </a:rPr>
              <a:t>                            </a:t>
            </a:r>
            <a:r>
              <a:rPr lang="en" sz="1800">
                <a:solidFill>
                  <a:srgbClr val="FF0000"/>
                </a:solidFill>
                <a:highlight>
                  <a:srgbClr val="999999"/>
                </a:highlight>
                <a:latin typeface="Lobster"/>
                <a:ea typeface="Lobster"/>
                <a:cs typeface="Lobster"/>
                <a:sym typeface="Lobster"/>
              </a:rPr>
              <a:t>Darin   m  </a:t>
            </a:r>
            <a:endParaRPr sz="1800">
              <a:solidFill>
                <a:srgbClr val="FF0000"/>
              </a:solidFill>
              <a:highlight>
                <a:srgbClr val="999999"/>
              </a:highlight>
              <a:latin typeface="Lobster"/>
              <a:ea typeface="Lobster"/>
              <a:cs typeface="Lobster"/>
              <a:sym typeface="Lobste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pic>
        <p:nvPicPr>
          <p:cNvPr id="139" name="Google Shape;139;p14" descr="Image result for johnny cade drawing"/>
          <p:cNvPicPr preferRelativeResize="0"/>
          <p:nvPr/>
        </p:nvPicPr>
        <p:blipFill>
          <a:blip r:embed="rId3">
            <a:alphaModFix/>
          </a:blip>
          <a:stretch>
            <a:fillRect/>
          </a:stretch>
        </p:blipFill>
        <p:spPr>
          <a:xfrm rot="10800000" flipH="1">
            <a:off x="5645325" y="583649"/>
            <a:ext cx="3498675" cy="12176"/>
          </a:xfrm>
          <a:prstGeom prst="rect">
            <a:avLst/>
          </a:prstGeom>
          <a:noFill/>
          <a:ln>
            <a:noFill/>
          </a:ln>
        </p:spPr>
      </p:pic>
      <p:pic>
        <p:nvPicPr>
          <p:cNvPr id="140" name="Google Shape;140;p14"/>
          <p:cNvPicPr preferRelativeResize="0"/>
          <p:nvPr/>
        </p:nvPicPr>
        <p:blipFill>
          <a:blip r:embed="rId4">
            <a:alphaModFix/>
          </a:blip>
          <a:stretch>
            <a:fillRect/>
          </a:stretch>
        </p:blipFill>
        <p:spPr>
          <a:xfrm>
            <a:off x="152400" y="152400"/>
            <a:ext cx="5340530" cy="430787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5"/>
          <p:cNvSpPr txBox="1">
            <a:spLocks noGrp="1"/>
          </p:cNvSpPr>
          <p:nvPr>
            <p:ph type="body" idx="1"/>
          </p:nvPr>
        </p:nvSpPr>
        <p:spPr>
          <a:xfrm>
            <a:off x="0" y="-125"/>
            <a:ext cx="9144000" cy="5143500"/>
          </a:xfrm>
          <a:prstGeom prst="rect">
            <a:avLst/>
          </a:prstGeom>
        </p:spPr>
        <p:txBody>
          <a:bodyPr spcFirstLastPara="1" wrap="square" lIns="91425" tIns="91425" rIns="91425" bIns="91425" anchor="ctr" anchorCtr="0">
            <a:noAutofit/>
          </a:bodyPr>
          <a:lstStyle/>
          <a:p>
            <a:pPr marL="0" lvl="0" indent="0" algn="ctr" rtl="0">
              <a:spcBef>
                <a:spcPts val="0"/>
              </a:spcBef>
              <a:spcAft>
                <a:spcPts val="1600"/>
              </a:spcAft>
              <a:buNone/>
            </a:pPr>
            <a:r>
              <a:rPr lang="en" sz="2400" b="1" i="1">
                <a:solidFill>
                  <a:srgbClr val="FFFF00"/>
                </a:solidFill>
                <a:latin typeface="Karla"/>
                <a:ea typeface="Karla"/>
                <a:cs typeface="Karla"/>
                <a:sym typeface="Karla"/>
              </a:rPr>
              <a:t>So Johnny Cade did not have a good childhood. His mom never loved him and would never even talk to him, unless it was to yell at him, Sometimes you could hear the argument from down the street. His dad would always beat on him or yell at him. He probably would have run away, and  definitely never would have known love and affection was like if it weren't for the gang. He is also very very shy and doesn't like to talk to people even the gang.</a:t>
            </a:r>
            <a:endParaRPr sz="2400" b="1" i="1">
              <a:solidFill>
                <a:srgbClr val="FFFF00"/>
              </a:solidFill>
              <a:latin typeface="Karla"/>
              <a:ea typeface="Karla"/>
              <a:cs typeface="Karla"/>
              <a:sym typeface="Karla"/>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6"/>
          <p:cNvSpPr txBox="1">
            <a:spLocks noGrp="1"/>
          </p:cNvSpPr>
          <p:nvPr>
            <p:ph type="body" idx="1"/>
          </p:nvPr>
        </p:nvSpPr>
        <p:spPr>
          <a:xfrm>
            <a:off x="311700" y="167575"/>
            <a:ext cx="8520600" cy="4782600"/>
          </a:xfrm>
          <a:prstGeom prst="rect">
            <a:avLst/>
          </a:prstGeom>
        </p:spPr>
        <p:txBody>
          <a:bodyPr spcFirstLastPara="1" wrap="square" lIns="91425" tIns="91425" rIns="91425" bIns="91425" anchor="ctr" anchorCtr="0">
            <a:noAutofit/>
          </a:bodyPr>
          <a:lstStyle/>
          <a:p>
            <a:pPr marL="457200" lvl="0" indent="0" algn="ctr" rtl="0">
              <a:spcBef>
                <a:spcPts val="0"/>
              </a:spcBef>
              <a:spcAft>
                <a:spcPts val="0"/>
              </a:spcAft>
              <a:buNone/>
            </a:pPr>
            <a:r>
              <a:rPr lang="en" sz="2400">
                <a:solidFill>
                  <a:srgbClr val="FFFF00"/>
                </a:solidFill>
                <a:latin typeface="Gloria Hallelujah"/>
                <a:ea typeface="Gloria Hallelujah"/>
                <a:cs typeface="Gloria Hallelujah"/>
                <a:sym typeface="Gloria Hallelujah"/>
              </a:rPr>
              <a:t>His Physical Traits</a:t>
            </a:r>
            <a:endParaRPr sz="2400">
              <a:solidFill>
                <a:srgbClr val="FFFF00"/>
              </a:solidFill>
              <a:latin typeface="Gloria Hallelujah"/>
              <a:ea typeface="Gloria Hallelujah"/>
              <a:cs typeface="Gloria Hallelujah"/>
              <a:sym typeface="Gloria Hallelujah"/>
            </a:endParaRPr>
          </a:p>
          <a:p>
            <a:pPr marL="457200" lvl="0" indent="0" algn="l" rtl="0">
              <a:spcBef>
                <a:spcPts val="1600"/>
              </a:spcBef>
              <a:spcAft>
                <a:spcPts val="0"/>
              </a:spcAft>
              <a:buNone/>
            </a:pPr>
            <a:endParaRPr sz="2400">
              <a:solidFill>
                <a:srgbClr val="FFFF00"/>
              </a:solidFill>
              <a:latin typeface="Gloria Hallelujah"/>
              <a:ea typeface="Gloria Hallelujah"/>
              <a:cs typeface="Gloria Hallelujah"/>
              <a:sym typeface="Gloria Hallelujah"/>
            </a:endParaRPr>
          </a:p>
          <a:p>
            <a:pPr marL="457200" lvl="0" indent="-381000" algn="ctr" rtl="0">
              <a:spcBef>
                <a:spcPts val="1600"/>
              </a:spcBef>
              <a:spcAft>
                <a:spcPts val="0"/>
              </a:spcAft>
              <a:buClr>
                <a:srgbClr val="FFFF00"/>
              </a:buClr>
              <a:buSzPts val="2400"/>
              <a:buFont typeface="Gloria Hallelujah"/>
              <a:buChar char="●"/>
            </a:pPr>
            <a:r>
              <a:rPr lang="en" sz="2400">
                <a:solidFill>
                  <a:srgbClr val="FFFF00"/>
                </a:solidFill>
                <a:latin typeface="Gloria Hallelujah"/>
                <a:ea typeface="Gloria Hallelujah"/>
                <a:cs typeface="Gloria Hallelujah"/>
                <a:sym typeface="Gloria Hallelujah"/>
              </a:rPr>
              <a:t>He has big jet black eyes and hair</a:t>
            </a:r>
            <a:endParaRPr sz="2400">
              <a:solidFill>
                <a:srgbClr val="FFFF00"/>
              </a:solidFill>
              <a:latin typeface="Gloria Hallelujah"/>
              <a:ea typeface="Gloria Hallelujah"/>
              <a:cs typeface="Gloria Hallelujah"/>
              <a:sym typeface="Gloria Hallelujah"/>
            </a:endParaRPr>
          </a:p>
          <a:p>
            <a:pPr marL="457200" lvl="0" indent="-381000" algn="ctr" rtl="0">
              <a:spcBef>
                <a:spcPts val="0"/>
              </a:spcBef>
              <a:spcAft>
                <a:spcPts val="0"/>
              </a:spcAft>
              <a:buClr>
                <a:srgbClr val="FFFF00"/>
              </a:buClr>
              <a:buSzPts val="2400"/>
              <a:buFont typeface="Gloria Hallelujah"/>
              <a:buChar char="●"/>
            </a:pPr>
            <a:r>
              <a:rPr lang="en" sz="2400">
                <a:solidFill>
                  <a:srgbClr val="FFFF00"/>
                </a:solidFill>
                <a:latin typeface="Gloria Hallelujah"/>
                <a:ea typeface="Gloria Hallelujah"/>
                <a:cs typeface="Gloria Hallelujah"/>
                <a:sym typeface="Gloria Hallelujah"/>
              </a:rPr>
              <a:t>Darker face </a:t>
            </a:r>
            <a:endParaRPr sz="2400">
              <a:solidFill>
                <a:srgbClr val="FFFF00"/>
              </a:solidFill>
              <a:latin typeface="Gloria Hallelujah"/>
              <a:ea typeface="Gloria Hallelujah"/>
              <a:cs typeface="Gloria Hallelujah"/>
              <a:sym typeface="Gloria Hallelujah"/>
            </a:endParaRPr>
          </a:p>
          <a:p>
            <a:pPr marL="457200" lvl="0" indent="-381000" algn="ctr" rtl="0">
              <a:spcBef>
                <a:spcPts val="0"/>
              </a:spcBef>
              <a:spcAft>
                <a:spcPts val="0"/>
              </a:spcAft>
              <a:buClr>
                <a:srgbClr val="FFFF00"/>
              </a:buClr>
              <a:buSzPts val="2400"/>
              <a:buFont typeface="Gloria Hallelujah"/>
              <a:buChar char="●"/>
            </a:pPr>
            <a:r>
              <a:rPr lang="en" sz="2400">
                <a:solidFill>
                  <a:srgbClr val="FFFF00"/>
                </a:solidFill>
                <a:latin typeface="Gloria Hallelujah"/>
                <a:ea typeface="Gloria Hallelujah"/>
                <a:cs typeface="Gloria Hallelujah"/>
                <a:sym typeface="Gloria Hallelujah"/>
              </a:rPr>
              <a:t>He is young compared to the people in the gang</a:t>
            </a:r>
            <a:endParaRPr sz="2400">
              <a:solidFill>
                <a:srgbClr val="FFFF00"/>
              </a:solidFill>
              <a:latin typeface="Gloria Hallelujah"/>
              <a:ea typeface="Gloria Hallelujah"/>
              <a:cs typeface="Gloria Hallelujah"/>
              <a:sym typeface="Gloria Hallelujah"/>
            </a:endParaRPr>
          </a:p>
          <a:p>
            <a:pPr marL="457200" lvl="0" indent="-381000" algn="ctr" rtl="0">
              <a:spcBef>
                <a:spcPts val="0"/>
              </a:spcBef>
              <a:spcAft>
                <a:spcPts val="0"/>
              </a:spcAft>
              <a:buClr>
                <a:srgbClr val="FFFF00"/>
              </a:buClr>
              <a:buSzPts val="2400"/>
              <a:buFont typeface="Gloria Hallelujah"/>
              <a:buChar char="●"/>
            </a:pPr>
            <a:r>
              <a:rPr lang="en" sz="2400">
                <a:solidFill>
                  <a:srgbClr val="FFFF00"/>
                </a:solidFill>
                <a:latin typeface="Gloria Hallelujah"/>
                <a:ea typeface="Gloria Hallelujah"/>
                <a:cs typeface="Gloria Hallelujah"/>
                <a:sym typeface="Gloria Hallelujah"/>
              </a:rPr>
              <a:t>Shaggy bangs to the side</a:t>
            </a:r>
            <a:endParaRPr sz="2400">
              <a:solidFill>
                <a:srgbClr val="FFFF00"/>
              </a:solidFill>
              <a:latin typeface="Gloria Hallelujah"/>
              <a:ea typeface="Gloria Hallelujah"/>
              <a:cs typeface="Gloria Hallelujah"/>
              <a:sym typeface="Gloria Hallelujah"/>
            </a:endParaRPr>
          </a:p>
          <a:p>
            <a:pPr marL="457200" lvl="0" indent="-381000" algn="ctr" rtl="0">
              <a:spcBef>
                <a:spcPts val="0"/>
              </a:spcBef>
              <a:spcAft>
                <a:spcPts val="0"/>
              </a:spcAft>
              <a:buClr>
                <a:srgbClr val="FFFF00"/>
              </a:buClr>
              <a:buSzPts val="2400"/>
              <a:buFont typeface="Gloria Hallelujah"/>
              <a:buChar char="●"/>
            </a:pPr>
            <a:r>
              <a:rPr lang="en" sz="2400">
                <a:solidFill>
                  <a:srgbClr val="FFFF00"/>
                </a:solidFill>
                <a:latin typeface="Gloria Hallelujah"/>
                <a:ea typeface="Gloria Hallelujah"/>
                <a:cs typeface="Gloria Hallelujah"/>
                <a:sym typeface="Gloria Hallelujah"/>
              </a:rPr>
              <a:t>Not strong</a:t>
            </a:r>
            <a:endParaRPr sz="2400">
              <a:solidFill>
                <a:srgbClr val="FFFF00"/>
              </a:solidFill>
              <a:latin typeface="Gloria Hallelujah"/>
              <a:ea typeface="Gloria Hallelujah"/>
              <a:cs typeface="Gloria Hallelujah"/>
              <a:sym typeface="Gloria Hallelujah"/>
            </a:endParaRPr>
          </a:p>
          <a:p>
            <a:pPr marL="457200" lvl="0" indent="-381000" algn="ctr" rtl="0">
              <a:spcBef>
                <a:spcPts val="0"/>
              </a:spcBef>
              <a:spcAft>
                <a:spcPts val="0"/>
              </a:spcAft>
              <a:buClr>
                <a:srgbClr val="FFFF00"/>
              </a:buClr>
              <a:buSzPts val="2400"/>
              <a:buFont typeface="Gloria Hallelujah"/>
              <a:buChar char="●"/>
            </a:pPr>
            <a:r>
              <a:rPr lang="en" sz="2400">
                <a:solidFill>
                  <a:srgbClr val="FFFF00"/>
                </a:solidFill>
                <a:latin typeface="Gloria Hallelujah"/>
                <a:ea typeface="Gloria Hallelujah"/>
                <a:cs typeface="Gloria Hallelujah"/>
                <a:sym typeface="Gloria Hallelujah"/>
              </a:rPr>
              <a:t>Very shy </a:t>
            </a:r>
            <a:endParaRPr sz="2400">
              <a:solidFill>
                <a:srgbClr val="FFFF00"/>
              </a:solidFill>
              <a:latin typeface="Gloria Hallelujah"/>
              <a:ea typeface="Gloria Hallelujah"/>
              <a:cs typeface="Gloria Hallelujah"/>
              <a:sym typeface="Gloria Hallelujah"/>
            </a:endParaRPr>
          </a:p>
        </p:txBody>
      </p:sp>
    </p:spTree>
  </p:cSld>
  <p:clrMapOvr>
    <a:masterClrMapping/>
  </p:clrMapOvr>
  <mc:AlternateContent xmlns:mc="http://schemas.openxmlformats.org/markup-compatibility/2006" xmlns:p14="http://schemas.microsoft.com/office/powerpoint/2010/main">
    <mc:Choice Requires="p14">
      <p:transition spd="slow" p14:dur="1700">
        <p14:prism/>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7"/>
          <p:cNvSpPr txBox="1">
            <a:spLocks noGrp="1"/>
          </p:cNvSpPr>
          <p:nvPr>
            <p:ph type="body" idx="1"/>
          </p:nvPr>
        </p:nvSpPr>
        <p:spPr>
          <a:xfrm>
            <a:off x="0" y="50"/>
            <a:ext cx="9144000" cy="5143500"/>
          </a:xfrm>
          <a:prstGeom prst="rect">
            <a:avLst/>
          </a:prstGeom>
        </p:spPr>
        <p:txBody>
          <a:bodyPr spcFirstLastPara="1" wrap="square" lIns="91425" tIns="91425" rIns="91425" bIns="91425" anchor="ctr" anchorCtr="0">
            <a:noAutofit/>
          </a:bodyPr>
          <a:lstStyle/>
          <a:p>
            <a:pPr marL="457200" lvl="0" indent="0" algn="ctr" rtl="0">
              <a:spcBef>
                <a:spcPts val="0"/>
              </a:spcBef>
              <a:spcAft>
                <a:spcPts val="0"/>
              </a:spcAft>
              <a:buNone/>
            </a:pPr>
            <a:r>
              <a:rPr lang="en" sz="2400" b="1" i="1">
                <a:solidFill>
                  <a:srgbClr val="FFFF00"/>
                </a:solidFill>
                <a:latin typeface="Oswald"/>
                <a:ea typeface="Oswald"/>
                <a:cs typeface="Oswald"/>
                <a:sym typeface="Oswald"/>
              </a:rPr>
              <a:t>His mental traits</a:t>
            </a:r>
            <a:endParaRPr sz="2400" b="1" i="1">
              <a:solidFill>
                <a:srgbClr val="FFFF00"/>
              </a:solidFill>
              <a:latin typeface="Oswald"/>
              <a:ea typeface="Oswald"/>
              <a:cs typeface="Oswald"/>
              <a:sym typeface="Oswald"/>
            </a:endParaRPr>
          </a:p>
          <a:p>
            <a:pPr marL="457200" lvl="0" indent="0" algn="ctr" rtl="0">
              <a:spcBef>
                <a:spcPts val="1600"/>
              </a:spcBef>
              <a:spcAft>
                <a:spcPts val="0"/>
              </a:spcAft>
              <a:buNone/>
            </a:pPr>
            <a:endParaRPr sz="2400" b="1" i="1">
              <a:solidFill>
                <a:srgbClr val="FFFF00"/>
              </a:solidFill>
              <a:latin typeface="Oswald"/>
              <a:ea typeface="Oswald"/>
              <a:cs typeface="Oswald"/>
              <a:sym typeface="Oswald"/>
            </a:endParaRPr>
          </a:p>
          <a:p>
            <a:pPr marL="457200" lvl="0" indent="-381000" algn="ctr" rtl="0">
              <a:spcBef>
                <a:spcPts val="1600"/>
              </a:spcBef>
              <a:spcAft>
                <a:spcPts val="0"/>
              </a:spcAft>
              <a:buClr>
                <a:srgbClr val="FFFF00"/>
              </a:buClr>
              <a:buSzPts val="2400"/>
              <a:buFont typeface="Oswald"/>
              <a:buChar char="●"/>
            </a:pPr>
            <a:r>
              <a:rPr lang="en" sz="2400" b="1" i="1">
                <a:solidFill>
                  <a:srgbClr val="FFFF00"/>
                </a:solidFill>
                <a:latin typeface="Oswald"/>
                <a:ea typeface="Oswald"/>
                <a:cs typeface="Oswald"/>
                <a:sym typeface="Oswald"/>
              </a:rPr>
              <a:t>He was beat on as a kid </a:t>
            </a:r>
            <a:endParaRPr sz="2400" b="1" i="1">
              <a:solidFill>
                <a:srgbClr val="FFFF00"/>
              </a:solidFill>
              <a:latin typeface="Oswald"/>
              <a:ea typeface="Oswald"/>
              <a:cs typeface="Oswald"/>
              <a:sym typeface="Oswald"/>
            </a:endParaRPr>
          </a:p>
          <a:p>
            <a:pPr marL="457200" lvl="0" indent="-381000" algn="ctr" rtl="0">
              <a:spcBef>
                <a:spcPts val="0"/>
              </a:spcBef>
              <a:spcAft>
                <a:spcPts val="0"/>
              </a:spcAft>
              <a:buClr>
                <a:srgbClr val="FFFF00"/>
              </a:buClr>
              <a:buSzPts val="2400"/>
              <a:buFont typeface="Oswald"/>
              <a:buChar char="●"/>
            </a:pPr>
            <a:r>
              <a:rPr lang="en" sz="2400" b="1" i="1">
                <a:solidFill>
                  <a:srgbClr val="FFFF00"/>
                </a:solidFill>
                <a:latin typeface="Oswald"/>
                <a:ea typeface="Oswald"/>
                <a:cs typeface="Oswald"/>
                <a:sym typeface="Oswald"/>
              </a:rPr>
              <a:t>Mom never loved him </a:t>
            </a:r>
            <a:endParaRPr sz="2400" b="1" i="1">
              <a:solidFill>
                <a:srgbClr val="FFFF00"/>
              </a:solidFill>
              <a:latin typeface="Oswald"/>
              <a:ea typeface="Oswald"/>
              <a:cs typeface="Oswald"/>
              <a:sym typeface="Oswald"/>
            </a:endParaRPr>
          </a:p>
          <a:p>
            <a:pPr marL="457200" lvl="0" indent="-381000" algn="ctr" rtl="0">
              <a:spcBef>
                <a:spcPts val="0"/>
              </a:spcBef>
              <a:spcAft>
                <a:spcPts val="0"/>
              </a:spcAft>
              <a:buClr>
                <a:srgbClr val="FFFF00"/>
              </a:buClr>
              <a:buSzPts val="2400"/>
              <a:buFont typeface="Oswald"/>
              <a:buChar char="●"/>
            </a:pPr>
            <a:r>
              <a:rPr lang="en" sz="2400" b="1" i="1">
                <a:solidFill>
                  <a:srgbClr val="FFFF00"/>
                </a:solidFill>
                <a:latin typeface="Oswald"/>
                <a:ea typeface="Oswald"/>
                <a:cs typeface="Oswald"/>
                <a:sym typeface="Oswald"/>
              </a:rPr>
              <a:t>He was a gang pet </a:t>
            </a:r>
            <a:endParaRPr sz="2400" b="1" i="1">
              <a:solidFill>
                <a:srgbClr val="FFFF00"/>
              </a:solidFill>
              <a:latin typeface="Oswald"/>
              <a:ea typeface="Oswald"/>
              <a:cs typeface="Oswald"/>
              <a:sym typeface="Oswald"/>
            </a:endParaRPr>
          </a:p>
          <a:p>
            <a:pPr marL="457200" lvl="0" indent="-381000" algn="ctr" rtl="0">
              <a:spcBef>
                <a:spcPts val="0"/>
              </a:spcBef>
              <a:spcAft>
                <a:spcPts val="0"/>
              </a:spcAft>
              <a:buClr>
                <a:srgbClr val="FFFF00"/>
              </a:buClr>
              <a:buSzPts val="2400"/>
              <a:buFont typeface="Oswald"/>
              <a:buChar char="●"/>
            </a:pPr>
            <a:r>
              <a:rPr lang="en" sz="2400" b="1" i="1">
                <a:solidFill>
                  <a:srgbClr val="FFFF00"/>
                </a:solidFill>
                <a:latin typeface="Oswald"/>
                <a:ea typeface="Oswald"/>
                <a:cs typeface="Oswald"/>
                <a:sym typeface="Oswald"/>
              </a:rPr>
              <a:t>Everyone's brother </a:t>
            </a:r>
            <a:endParaRPr sz="2400" b="1" i="1">
              <a:solidFill>
                <a:srgbClr val="FFFF00"/>
              </a:solidFill>
              <a:latin typeface="Oswald"/>
              <a:ea typeface="Oswald"/>
              <a:cs typeface="Oswald"/>
              <a:sym typeface="Oswald"/>
            </a:endParaRPr>
          </a:p>
          <a:p>
            <a:pPr marL="457200" lvl="0" indent="-381000" algn="ctr" rtl="0">
              <a:spcBef>
                <a:spcPts val="0"/>
              </a:spcBef>
              <a:spcAft>
                <a:spcPts val="0"/>
              </a:spcAft>
              <a:buClr>
                <a:srgbClr val="FFFF00"/>
              </a:buClr>
              <a:buSzPts val="2400"/>
              <a:buFont typeface="Oswald"/>
              <a:buChar char="●"/>
            </a:pPr>
            <a:r>
              <a:rPr lang="en" sz="2400" b="1" i="1">
                <a:solidFill>
                  <a:srgbClr val="FFFF00"/>
                </a:solidFill>
                <a:latin typeface="Oswald"/>
                <a:ea typeface="Oswald"/>
                <a:cs typeface="Oswald"/>
                <a:sym typeface="Oswald"/>
              </a:rPr>
              <a:t>Shy around people </a:t>
            </a:r>
            <a:endParaRPr sz="2400" b="1" i="1">
              <a:solidFill>
                <a:srgbClr val="FFFF00"/>
              </a:solidFill>
              <a:latin typeface="Oswald"/>
              <a:ea typeface="Oswald"/>
              <a:cs typeface="Oswald"/>
              <a:sym typeface="Oswald"/>
            </a:endParaRPr>
          </a:p>
          <a:p>
            <a:pPr marL="457200" lvl="0" indent="-381000" algn="ctr" rtl="0">
              <a:spcBef>
                <a:spcPts val="0"/>
              </a:spcBef>
              <a:spcAft>
                <a:spcPts val="0"/>
              </a:spcAft>
              <a:buClr>
                <a:srgbClr val="FFFF00"/>
              </a:buClr>
              <a:buSzPts val="2400"/>
              <a:buFont typeface="Oswald"/>
              <a:buChar char="●"/>
            </a:pPr>
            <a:r>
              <a:rPr lang="en" sz="2400" b="1" i="1">
                <a:solidFill>
                  <a:srgbClr val="FFFF00"/>
                </a:solidFill>
                <a:latin typeface="Oswald"/>
                <a:ea typeface="Oswald"/>
                <a:cs typeface="Oswald"/>
                <a:sym typeface="Oswald"/>
              </a:rPr>
              <a:t>Never knew what love and affection was before the gang</a:t>
            </a:r>
            <a:endParaRPr sz="2400" b="1" i="1">
              <a:solidFill>
                <a:srgbClr val="FFFF00"/>
              </a:solidFill>
              <a:latin typeface="Oswald"/>
              <a:ea typeface="Oswald"/>
              <a:cs typeface="Oswald"/>
              <a:sym typeface="Oswald"/>
            </a:endParaRPr>
          </a:p>
          <a:p>
            <a:pPr marL="457200" lvl="0" indent="-381000" algn="ctr" rtl="0">
              <a:spcBef>
                <a:spcPts val="0"/>
              </a:spcBef>
              <a:spcAft>
                <a:spcPts val="0"/>
              </a:spcAft>
              <a:buClr>
                <a:schemeClr val="accent2"/>
              </a:buClr>
              <a:buSzPts val="2400"/>
              <a:buFont typeface="Oswald"/>
              <a:buChar char="●"/>
            </a:pPr>
            <a:r>
              <a:rPr lang="en" sz="2400" b="1" i="1">
                <a:solidFill>
                  <a:srgbClr val="FFFF00"/>
                </a:solidFill>
                <a:latin typeface="Oswald"/>
                <a:ea typeface="Oswald"/>
                <a:cs typeface="Oswald"/>
                <a:sym typeface="Oswald"/>
              </a:rPr>
              <a:t>Youngest in the gan</a:t>
            </a:r>
            <a:r>
              <a:rPr lang="en" sz="2400" b="1" i="1">
                <a:solidFill>
                  <a:schemeClr val="accent2"/>
                </a:solidFill>
                <a:latin typeface="Oswald"/>
                <a:ea typeface="Oswald"/>
                <a:cs typeface="Oswald"/>
                <a:sym typeface="Oswald"/>
              </a:rPr>
              <a:t>g</a:t>
            </a:r>
            <a:endParaRPr sz="2400" b="1" i="1">
              <a:solidFill>
                <a:schemeClr val="accent2"/>
              </a:solidFill>
              <a:latin typeface="Oswald"/>
              <a:ea typeface="Oswald"/>
              <a:cs typeface="Oswald"/>
              <a:sym typeface="Oswald"/>
            </a:endParaRPr>
          </a:p>
        </p:txBody>
      </p:sp>
    </p:spTree>
  </p:cSld>
  <p:clrMapOvr>
    <a:masterClrMapping/>
  </p:clrMapOvr>
  <mc:AlternateContent xmlns:mc="http://schemas.openxmlformats.org/markup-compatibility/2006" xmlns:p14="http://schemas.microsoft.com/office/powerpoint/2010/main">
    <mc:Choice Requires="p14">
      <p:transition spd="slow" p14:dur="1700">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8"/>
          <p:cNvSpPr txBox="1">
            <a:spLocks noGrp="1"/>
          </p:cNvSpPr>
          <p:nvPr>
            <p:ph type="subTitle" idx="1"/>
          </p:nvPr>
        </p:nvSpPr>
        <p:spPr>
          <a:xfrm>
            <a:off x="2526625" y="100"/>
            <a:ext cx="6617400" cy="5143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3100" b="1" i="1" u="sng">
                <a:solidFill>
                  <a:srgbClr val="9900FF"/>
                </a:solidFill>
                <a:highlight>
                  <a:srgbClr val="00FF00"/>
                </a:highlight>
                <a:latin typeface="Lobster"/>
                <a:ea typeface="Lobster"/>
                <a:cs typeface="Lobster"/>
                <a:sym typeface="Lobster"/>
              </a:rPr>
              <a:t>The End</a:t>
            </a:r>
            <a:endParaRPr sz="13100" b="1" i="1" u="sng">
              <a:solidFill>
                <a:srgbClr val="9900FF"/>
              </a:solidFill>
              <a:highlight>
                <a:srgbClr val="00FF00"/>
              </a:highlight>
              <a:latin typeface="Lobster"/>
              <a:ea typeface="Lobster"/>
              <a:cs typeface="Lobster"/>
              <a:sym typeface="Lobster"/>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194</Words>
  <Application>Microsoft Office PowerPoint</Application>
  <PresentationFormat>On-screen Show (16:9)</PresentationFormat>
  <Paragraphs>31</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Gloria Hallelujah</vt:lpstr>
      <vt:lpstr>Lato</vt:lpstr>
      <vt:lpstr>Oswald</vt:lpstr>
      <vt:lpstr>Lobster</vt:lpstr>
      <vt:lpstr>Montserrat</vt:lpstr>
      <vt:lpstr>Karla</vt:lpstr>
      <vt:lpstr>Focus</vt:lpstr>
      <vt:lpstr>Johnny Cade  Outsiders  By,       Taylor  m                        Camden in Spirt    m                                                      Darin   m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Johnny Cade  Outsiders  By,       Taylor  m                        Camden in Spirt    m                                                      Darin   m  </dc:title>
  <dc:creator>Brigitta Post</dc:creator>
  <cp:lastModifiedBy>Brigitta Post</cp:lastModifiedBy>
  <cp:revision>1</cp:revision>
  <dcterms:modified xsi:type="dcterms:W3CDTF">2019-10-15T14:09:18Z</dcterms:modified>
</cp:coreProperties>
</file>